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0E150-9315-4846-921E-9DD960B9A89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74CDC-F679-45DE-A4E6-C1B3A7E497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74CDC-F679-45DE-A4E6-C1B3A7E497A3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1AD90D-47B1-4181-9A0E-2C3A50367DA0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2EBDCE-57CF-4B3B-BC7A-EA201B9B4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1AD90D-47B1-4181-9A0E-2C3A50367DA0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2EBDCE-57CF-4B3B-BC7A-EA201B9B4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1AD90D-47B1-4181-9A0E-2C3A50367DA0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2EBDCE-57CF-4B3B-BC7A-EA201B9B4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1AD90D-47B1-4181-9A0E-2C3A50367DA0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2EBDCE-57CF-4B3B-BC7A-EA201B9B49F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1AD90D-47B1-4181-9A0E-2C3A50367DA0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2EBDCE-57CF-4B3B-BC7A-EA201B9B49F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1AD90D-47B1-4181-9A0E-2C3A50367DA0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2EBDCE-57CF-4B3B-BC7A-EA201B9B49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1AD90D-47B1-4181-9A0E-2C3A50367DA0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2EBDCE-57CF-4B3B-BC7A-EA201B9B49F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1AD90D-47B1-4181-9A0E-2C3A50367DA0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2EBDCE-57CF-4B3B-BC7A-EA201B9B49F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1AD90D-47B1-4181-9A0E-2C3A50367DA0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2EBDCE-57CF-4B3B-BC7A-EA201B9B4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E1AD90D-47B1-4181-9A0E-2C3A50367DA0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2EBDCE-57CF-4B3B-BC7A-EA201B9B49F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1AD90D-47B1-4181-9A0E-2C3A50367DA0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2EBDCE-57CF-4B3B-BC7A-EA201B9B49F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E1AD90D-47B1-4181-9A0E-2C3A50367DA0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B2EBDCE-57CF-4B3B-BC7A-EA201B9B49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33400"/>
            <a:ext cx="7620000" cy="5410200"/>
          </a:xfrm>
        </p:spPr>
        <p:txBody>
          <a:bodyPr>
            <a:normAutofit/>
          </a:bodyPr>
          <a:lstStyle/>
          <a:p>
            <a:pPr algn="ctr"/>
            <a:r>
              <a:rPr lang="ar-EG" dirty="0" smtClean="0"/>
              <a:t>المحاضرة الاولى</a:t>
            </a:r>
            <a:br>
              <a:rPr lang="ar-EG" dirty="0" smtClean="0"/>
            </a:br>
            <a:r>
              <a:rPr lang="ar-EG" dirty="0" smtClean="0"/>
              <a:t> (شروط الاختبار الجيد) </a:t>
            </a:r>
            <a:br>
              <a:rPr lang="ar-EG" dirty="0" smtClean="0"/>
            </a:br>
            <a:r>
              <a:rPr lang="ar-EG" dirty="0" smtClean="0"/>
              <a:t/>
            </a:r>
            <a:br>
              <a:rPr lang="ar-EG" dirty="0" smtClean="0"/>
            </a:br>
            <a:r>
              <a:rPr lang="ar-EG" dirty="0" smtClean="0"/>
              <a:t>المادة : بناء المقاييس النفسية </a:t>
            </a:r>
            <a:br>
              <a:rPr lang="ar-EG" dirty="0" smtClean="0"/>
            </a:br>
            <a:r>
              <a:rPr lang="ar-EG" dirty="0" smtClean="0"/>
              <a:t>الفرقة : دبلوم خاص </a:t>
            </a:r>
            <a:br>
              <a:rPr lang="ar-EG" dirty="0" smtClean="0"/>
            </a:br>
            <a:r>
              <a:rPr lang="ar-EG" dirty="0" smtClean="0"/>
              <a:t/>
            </a:r>
            <a:br>
              <a:rPr lang="ar-EG" dirty="0" smtClean="0"/>
            </a:br>
            <a:r>
              <a:rPr lang="ar-EG" dirty="0" smtClean="0"/>
              <a:t>استاذ المادة : د/ محمد ابراهيم جودة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685800" y="5638800"/>
            <a:ext cx="7696200" cy="152400"/>
          </a:xfrm>
        </p:spPr>
        <p:txBody>
          <a:bodyPr>
            <a:normAutofit fontScale="25000" lnSpcReduction="20000"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153400" cy="3873691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sz="3200" b="1" dirty="0" smtClean="0"/>
              <a:t>يقصد بها عدم تدخل الجانب الذاتي في تقدير الدرجات وفي تفسيرها ولكي تتحقق الموضوعية لا بد من توافر الشروط التالية في اداء الاختبار:   </a:t>
            </a:r>
          </a:p>
          <a:p>
            <a:pPr algn="r">
              <a:buNone/>
            </a:pPr>
            <a:r>
              <a:rPr lang="ar-EG" sz="3200" b="1" dirty="0" smtClean="0"/>
              <a:t>    أ- ان تكون شروط اجراء الاختبار واحدة .</a:t>
            </a:r>
          </a:p>
          <a:p>
            <a:pPr algn="r">
              <a:buNone/>
            </a:pPr>
            <a:r>
              <a:rPr lang="ar-EG" sz="3200" b="1" dirty="0" smtClean="0"/>
              <a:t>   ب- ان تكون طريقة التصحيح واحدة </a:t>
            </a:r>
            <a:r>
              <a:rPr lang="ar-EG" dirty="0" smtClean="0"/>
              <a:t>.</a:t>
            </a:r>
          </a:p>
          <a:p>
            <a:pPr algn="r">
              <a:buNone/>
            </a:pPr>
            <a:r>
              <a:rPr lang="ar-EG" sz="3200" b="1" dirty="0" smtClean="0"/>
              <a:t> </a:t>
            </a:r>
            <a:r>
              <a:rPr lang="ar-EG" sz="3200" b="1" dirty="0" smtClean="0"/>
              <a:t>  ج- ان تكون صياغة الاسئلة واضحة و محددة 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153400" cy="685800"/>
          </a:xfrm>
        </p:spPr>
        <p:txBody>
          <a:bodyPr>
            <a:normAutofit fontScale="90000"/>
          </a:bodyPr>
          <a:lstStyle/>
          <a:p>
            <a:pPr algn="r"/>
            <a:r>
              <a:rPr lang="ar-EG" dirty="0" smtClean="0"/>
              <a:t>اولا : الشروط الاولية للاختبار الجيد </a:t>
            </a:r>
            <a:br>
              <a:rPr lang="ar-EG" dirty="0" smtClean="0"/>
            </a:br>
            <a:r>
              <a:rPr lang="ar-EG" dirty="0" smtClean="0"/>
              <a:t/>
            </a:r>
            <a:br>
              <a:rPr lang="ar-EG" dirty="0" smtClean="0"/>
            </a:br>
            <a:r>
              <a:rPr lang="en-GB" dirty="0" smtClean="0"/>
              <a:t>Objectivity </a:t>
            </a:r>
            <a:r>
              <a:rPr lang="ar-EG" dirty="0" smtClean="0"/>
              <a:t>1-الموضوعية  </a:t>
            </a:r>
            <a:br>
              <a:rPr lang="ar-EG" dirty="0" smtClean="0"/>
            </a:br>
            <a:r>
              <a:rPr lang="ar-EG" dirty="0" smtClean="0"/>
              <a:t> </a:t>
            </a:r>
            <a:br>
              <a:rPr lang="ar-EG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525963"/>
          </a:xfrm>
        </p:spPr>
        <p:txBody>
          <a:bodyPr/>
          <a:lstStyle/>
          <a:p>
            <a:pPr algn="r">
              <a:buNone/>
            </a:pPr>
            <a:r>
              <a:rPr lang="ar-EG" sz="3600" b="1" dirty="0" smtClean="0"/>
              <a:t>و </a:t>
            </a:r>
            <a:r>
              <a:rPr lang="ar-EG" sz="3600" b="1" dirty="0" smtClean="0"/>
              <a:t>يقصد به ان يقيس الاختبار جميع جوانب المجالات ( العقلية – الانفعالية – النفسحركية ) في حالة الاختبارات النفسية ، و يقيس كذلك جميع جوانب المحتوى في ضوء جدول المواصفات في حالة الاختبار التحصيلي 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GB" dirty="0" smtClean="0"/>
              <a:t>Globalization </a:t>
            </a:r>
            <a:r>
              <a:rPr lang="ar-EG" dirty="0" smtClean="0"/>
              <a:t>2- الشمول </a:t>
            </a:r>
            <a:br>
              <a:rPr lang="ar-EG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905000"/>
            <a:ext cx="7620000" cy="37338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sz="3200" b="1" dirty="0" smtClean="0"/>
              <a:t>و يقصد به توحيد اجراءات التطبيق على جميع الافراد المشاركين ، و توحيد طريقة تقدير الدرجات ، و منع تأثير المتغيرات المتداخلة ، و تحديد الخصائص السيكومترية التي تدل على جودة الاختبار . و يقصد به ايضا تطبيق الاختبار على عينة كبيرة من الافراد تكون ممثلة للمجتمع الذي اعد له الاختبار </a:t>
            </a:r>
            <a:r>
              <a:rPr lang="ar-EG" dirty="0" smtClean="0"/>
              <a:t>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rot="10800000" flipV="1">
            <a:off x="457200" y="1143000"/>
            <a:ext cx="8153400" cy="503238"/>
          </a:xfrm>
        </p:spPr>
        <p:txBody>
          <a:bodyPr>
            <a:normAutofit fontScale="90000"/>
          </a:bodyPr>
          <a:lstStyle/>
          <a:p>
            <a:pPr algn="r"/>
            <a:r>
              <a:rPr lang="en-GB" dirty="0" smtClean="0"/>
              <a:t> standardization </a:t>
            </a:r>
            <a:r>
              <a:rPr lang="ar-EG" dirty="0" smtClean="0"/>
              <a:t>3- التقنين</a:t>
            </a:r>
            <a:br>
              <a:rPr lang="ar-EG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ar-EG" b="1" dirty="0" smtClean="0"/>
              <a:t>و يقصد بها تلك الخصائص الضرورية المتعلقة بالصدق و الثبات و </a:t>
            </a:r>
          </a:p>
          <a:p>
            <a:pPr algn="r">
              <a:buNone/>
            </a:pPr>
            <a:r>
              <a:rPr lang="ar-EG" b="1" dirty="0" smtClean="0"/>
              <a:t>المعايير.</a:t>
            </a:r>
          </a:p>
          <a:p>
            <a:pPr algn="r">
              <a:buNone/>
            </a:pPr>
            <a:r>
              <a:rPr lang="ar-EG" dirty="0" smtClean="0"/>
              <a:t>   </a:t>
            </a:r>
          </a:p>
          <a:p>
            <a:pPr algn="r"/>
            <a:r>
              <a:rPr lang="en-GB" sz="3200" b="1" u="sng" dirty="0" smtClean="0"/>
              <a:t>Test validity  </a:t>
            </a:r>
            <a:r>
              <a:rPr lang="ar-EG" sz="3200" b="1" u="sng" dirty="0" smtClean="0"/>
              <a:t>1- صدق الاختبار</a:t>
            </a:r>
            <a:r>
              <a:rPr lang="en-GB" sz="3200" b="1" u="sng" dirty="0" smtClean="0"/>
              <a:t>  </a:t>
            </a:r>
          </a:p>
          <a:p>
            <a:pPr algn="r"/>
            <a:r>
              <a:rPr lang="ar-EG" sz="2800" b="1" dirty="0" smtClean="0"/>
              <a:t>لعل ابسط تعريفات الصدق المباشرة هو ان الصدق يقصد به ان   </a:t>
            </a:r>
          </a:p>
          <a:p>
            <a:pPr algn="r"/>
            <a:r>
              <a:rPr lang="ar-EG" sz="2800" b="1" dirty="0" smtClean="0"/>
              <a:t> ان </a:t>
            </a:r>
            <a:r>
              <a:rPr lang="en-GB" sz="2800" b="1" dirty="0" smtClean="0"/>
              <a:t>G</a:t>
            </a:r>
            <a:r>
              <a:rPr lang="en-US" sz="2800" b="1" dirty="0" err="1" smtClean="0"/>
              <a:t>uilford</a:t>
            </a:r>
            <a:r>
              <a:rPr lang="ar-EG" sz="2800" b="1" dirty="0" smtClean="0"/>
              <a:t>الاختبار يقيس ما اعد لقياسه ، و يؤكد جيلفورد  الصدق يوصف بتعبيرات الارتباط بين الاختبار و بعض مقاييس او محكات الاداء في مواقف الحياة . </a:t>
            </a: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EG" dirty="0" smtClean="0"/>
              <a:t>ثانيا : الشروط السيكومترية للاختبار الجيد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83291"/>
          </a:xfrm>
        </p:spPr>
        <p:txBody>
          <a:bodyPr>
            <a:normAutofit lnSpcReduction="10000"/>
          </a:bodyPr>
          <a:lstStyle/>
          <a:p>
            <a:pPr algn="r"/>
            <a:r>
              <a:rPr lang="ar-EG" b="1" dirty="0" smtClean="0"/>
              <a:t>للصدق انواع متعددة منها ما يتعين توفره في كل اختبار و منها ما يلزم توفره في اختبار دون غيره و من انواع الصدق :</a:t>
            </a:r>
            <a:endParaRPr lang="en-US" b="1" dirty="0" smtClean="0"/>
          </a:p>
          <a:p>
            <a:pPr algn="r"/>
            <a:r>
              <a:rPr lang="ar-EG" dirty="0" smtClean="0"/>
              <a:t> </a:t>
            </a:r>
          </a:p>
          <a:p>
            <a:pPr algn="r"/>
            <a:r>
              <a:rPr lang="en-US" sz="3200" b="1" dirty="0" smtClean="0"/>
              <a:t> :Content validity </a:t>
            </a:r>
            <a:r>
              <a:rPr lang="ar-EG" sz="3200" b="1" dirty="0" smtClean="0"/>
              <a:t>1- صدق المحتوى او المضمون</a:t>
            </a:r>
          </a:p>
          <a:p>
            <a:pPr algn="r"/>
            <a:endParaRPr lang="en-US" dirty="0" smtClean="0"/>
          </a:p>
          <a:p>
            <a:pPr algn="r"/>
            <a:r>
              <a:rPr lang="ar-EG" b="1" dirty="0" smtClean="0"/>
              <a:t>يعتمد هذا النوع من الصدق على مدى تمثيل الاختبار للجوانب المعني بقياسها ، و لبحثه نقوم بفحص مضمون الاختبار فحصاً دقيقاً و تحديد جوانب السلوك التي يقيسها و وزن كل جانب بالنسبة لجوانب السلوك ككل . فعند وضع اختبار للحساب مثلا يجب ان يشتمل كل عنصر من عناصر الاختبار على عمليات حسابية ، 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EG" dirty="0" smtClean="0"/>
              <a:t>أنواع الصدق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1"/>
            <a:ext cx="7924800" cy="3733800"/>
          </a:xfrm>
        </p:spPr>
        <p:txBody>
          <a:bodyPr>
            <a:normAutofit/>
          </a:bodyPr>
          <a:lstStyle/>
          <a:p>
            <a:pPr algn="r"/>
            <a:r>
              <a:rPr lang="ar-EG" sz="3200" b="1" dirty="0" smtClean="0"/>
              <a:t>كما نتأكد من ان جميع العناصر مجتمعة تتناول و تغطي العمليات الحسابية فقط . </a:t>
            </a:r>
          </a:p>
          <a:p>
            <a:pPr algn="r"/>
            <a:r>
              <a:rPr lang="ar-EG" sz="3200" b="1" dirty="0" smtClean="0"/>
              <a:t>و صدق المحتوى هو دليل على درجة تمثيل المحتوى ، و يعد هذا الامر هاماً جداً في قياس التحصيل .</a:t>
            </a:r>
          </a:p>
          <a:p>
            <a:pPr algn="r"/>
            <a:r>
              <a:rPr lang="ar-EG" sz="3200" b="1" dirty="0" smtClean="0"/>
              <a:t> اما اعداد الاختبارات النفسية فان الامر يختلف ، حيث يتم تحديد المحتوى وفق الاراء و النظريات المختصة بالمجال </a:t>
            </a:r>
            <a:r>
              <a:rPr lang="ar-EG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pPr algn="r"/>
            <a:r>
              <a:rPr lang="ar-EG" dirty="0" smtClean="0"/>
              <a:t>   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</TotalTime>
  <Words>365</Words>
  <Application>Microsoft Office PowerPoint</Application>
  <PresentationFormat>On-screen Show (4:3)</PresentationFormat>
  <Paragraphs>29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المحاضرة الاولى  (شروط الاختبار الجيد)   المادة : بناء المقاييس النفسية  الفرقة : دبلوم خاص   استاذ المادة : د/ محمد ابراهيم جودة </vt:lpstr>
      <vt:lpstr>اولا : الشروط الاولية للاختبار الجيد   Objectivity 1-الموضوعية     </vt:lpstr>
      <vt:lpstr>Globalization 2- الشمول  </vt:lpstr>
      <vt:lpstr> standardization 3- التقنين </vt:lpstr>
      <vt:lpstr>ثانيا : الشروط السيكومترية للاختبار الجيد</vt:lpstr>
      <vt:lpstr>أنواع الصدق </vt:lpstr>
      <vt:lpstr>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الاولى : شروط الاختبار الجيد  الفرقة : دبلوم خاص المادة : بناء المقاييس النفسية  استاذ المادة : د/ محمد ابراهيم جودة </dc:title>
  <dc:creator>Dr Gouda</dc:creator>
  <cp:lastModifiedBy>Dr Gouda</cp:lastModifiedBy>
  <cp:revision>4</cp:revision>
  <dcterms:created xsi:type="dcterms:W3CDTF">2020-03-21T17:08:57Z</dcterms:created>
  <dcterms:modified xsi:type="dcterms:W3CDTF">2020-03-21T18:38:09Z</dcterms:modified>
</cp:coreProperties>
</file>